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3A0304-B705-4A20-895B-D52C036B7B49}">
  <a:tblStyle styleId="{353A0304-B705-4A20-895B-D52C036B7B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b24806e2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b24806e2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b24806e2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b24806e2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cb24806e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cb24806e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cb442a5b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cb442a5b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b24806e2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b24806e2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cb24806e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cb24806e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b24806e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b24806e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cb24806e2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cb24806e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b24806e2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b24806e2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b24806e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cb24806e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b24806e2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cb24806e2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b24806e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cb24806e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purveshsakhiya9/COMP-6841-Software-Project-Management" TargetMode="External"/><Relationship Id="rId4" Type="http://schemas.openxmlformats.org/officeDocument/2006/relationships/hyperlink" Target="https://github.com/purveshsakhiya9/COMP-6841-Software-Project-Managemen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16750" y="1578400"/>
            <a:ext cx="6048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Smart Home Energy Management System</a:t>
            </a:r>
            <a:endParaRPr b="1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31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00" y="152400"/>
            <a:ext cx="60031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41000" y="0"/>
            <a:ext cx="91029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Georgia"/>
                <a:ea typeface="Georgia"/>
                <a:cs typeface="Georgia"/>
                <a:sym typeface="Georgia"/>
              </a:rPr>
              <a:t>Software Solution Planning Phase</a:t>
            </a:r>
            <a:endParaRPr b="1" sz="2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3">
            <a:alphaModFix/>
          </a:blip>
          <a:srcRect b="1267" l="979" r="1067" t="1267"/>
          <a:stretch/>
        </p:blipFill>
        <p:spPr>
          <a:xfrm>
            <a:off x="0" y="615950"/>
            <a:ext cx="9143999" cy="452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/>
        </p:nvSpPr>
        <p:spPr>
          <a:xfrm>
            <a:off x="2819400" y="381000"/>
            <a:ext cx="347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 Assessment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152400" y="1371600"/>
            <a:ext cx="46647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Cybersecurity Risks: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Vulnerabilities in networked devices.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Threats of hacking and data breaches.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Need for robust encryption and security measures.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Privacy Concerns: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Collection and transmission of sensitive user data.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Risks of misuse or unauthorized access.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Importance of strong data protection measures.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Stability and Dependability: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Risks of system failures and malfunctions.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Potential interruptions to household operations.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Importance of ensuring continuous energy management.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28"/>
          <p:cNvSpPr txBox="1"/>
          <p:nvPr/>
        </p:nvSpPr>
        <p:spPr>
          <a:xfrm>
            <a:off x="4800600" y="1371600"/>
            <a:ext cx="4191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nteroperability Challenges: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Issues with merging different smart devices.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Risks of compatibility problems and inefficiencies.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Need for seamless integration and communication.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Physical Security Threats: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Risks of tampering or illegal access.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Importance of protecting system integrity.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Ensuring home safety and security.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 Ownership and Rights: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Concerns about third-party access to user data.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Need for transparency and accountability.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Safeguarding user privacy and rights.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/>
          <p:nvPr/>
        </p:nvSpPr>
        <p:spPr>
          <a:xfrm>
            <a:off x="0" y="1397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How To Overcome Risk Assessment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31200" y="1104100"/>
            <a:ext cx="8289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Prioritize Cybersecurity Measures: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Implement robust encryption protocols and regular software updates.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Enforce strict access controls and authentication mechanisms to prevent unauthorized access.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Ensure System Reliability and Stability:</a:t>
            </a:r>
            <a:endParaRPr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Proactively manage and test the SHEMS to address malfunctions or vulnerabilities.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Promote Interoperability and Compatibility: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Establish interoperability standards and conduct compatibility testing among smart devices.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Integrate technologies seamlessly to mitigate interoperability issues.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Enhance Physical Security Measures: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Implement measures to prevent tampering and unauthorized access to smart devices.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Continuous Monitoring and Improvement:</a:t>
            </a:r>
            <a:endParaRPr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Regularly monitor the performance and security of the SHEMS.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Stay updated on emerging threats and technologies to adjust security measures.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/>
        </p:nvSpPr>
        <p:spPr>
          <a:xfrm>
            <a:off x="2421575" y="1522275"/>
            <a:ext cx="40845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6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2175300" y="3210875"/>
            <a:ext cx="4689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: </a:t>
            </a:r>
            <a:r>
              <a:rPr lang="en-GB" sz="2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</a:t>
            </a:r>
            <a:r>
              <a:rPr lang="en-GB" sz="2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PM_Project_Group_31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35" name="Google Shape;235;p18"/>
          <p:cNvGraphicFramePr/>
          <p:nvPr/>
        </p:nvGraphicFramePr>
        <p:xfrm>
          <a:off x="2279375" y="124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{353A0304-B705-4A20-895B-D52C036B7B49}</a:tableStyleId>
              </a:tblPr>
              <a:tblGrid>
                <a:gridCol w="2628050"/>
                <a:gridCol w="1957175"/>
              </a:tblGrid>
              <a:tr h="330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B21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21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Student ID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1B21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B21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Ankita Shinde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40230690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Purvesh Sakhiya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40221354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Yash Bhavsar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40219504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1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Ishan Pansuriya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40232841</a:t>
                      </a:r>
                      <a:endParaRPr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546225" y="568325"/>
            <a:ext cx="6430500" cy="3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1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Market Analysis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Feasibility Study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Software Solution Proposal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Software Solution Project Plan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Risk Assessment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eorgia"/>
              <a:buChar char="➔"/>
            </a:pPr>
            <a:r>
              <a:rPr lang="en-GB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Software Budgeting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3580075" y="2434900"/>
            <a:ext cx="5547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/>
        </p:nvSpPr>
        <p:spPr>
          <a:xfrm>
            <a:off x="441325" y="520700"/>
            <a:ext cx="47247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sz="3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Current Issue:</a:t>
            </a:r>
            <a:r>
              <a:rPr b="1"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Homes face energy inefficiency due to unoptimized appliance use and lack of smart Integration.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Impacts:</a:t>
            </a:r>
            <a:endParaRPr b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High utility costs for homeowners.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Increased environmental footprint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Needs:</a:t>
            </a:r>
            <a:endParaRPr b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Smart integration for better appliance coordination.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User-friendly interfaces for insightful energy management.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Scalable solutions adaptable to various home environments.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eorgia"/>
              <a:buChar char="●"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Strong security to protect user data.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-11490" r="11490" t="0"/>
          <a:stretch/>
        </p:blipFill>
        <p:spPr>
          <a:xfrm>
            <a:off x="5165725" y="0"/>
            <a:ext cx="3978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422275" y="273050"/>
            <a:ext cx="4988700" cy="4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Georgia"/>
                <a:ea typeface="Georgia"/>
                <a:cs typeface="Georgia"/>
                <a:sym typeface="Georgia"/>
              </a:rPr>
              <a:t>Market Analysis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Target Audience: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Urban and suburban homeowners, 25-65, tech-savvy and environmentally aware.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Key Players:</a:t>
            </a:r>
            <a:r>
              <a:rPr b="1" lang="en-GB" sz="12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Panasonic, Honeywell, IBM, Robert Bosch.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Growth Projection:</a:t>
            </a:r>
            <a:r>
              <a:rPr b="1" lang="en-GB" sz="12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Market expected to reach USD 9.41 billion by 2029 (CAGR of 15.23%).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Challenges:</a:t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Ensuring compatibility with diverse home setups.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Maintaining user engagement and satisfaction.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Opportunities: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Leveraging IoT for enhanced system responsiveness.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Georgia"/>
              <a:buChar char="●"/>
            </a:pP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Expanding market reach through interoperability improvements.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250" y="0"/>
            <a:ext cx="3580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4060825" y="393750"/>
            <a:ext cx="5083200" cy="7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Georgia"/>
                <a:ea typeface="Georgia"/>
                <a:cs typeface="Georgia"/>
                <a:sym typeface="Georgia"/>
              </a:rPr>
              <a:t>Feasibility Study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4060825" y="1073150"/>
            <a:ext cx="5083200" cy="40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79999" marR="25005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Hardware &amp; Software</a:t>
            </a: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:</a:t>
            </a:r>
            <a:r>
              <a:rPr b="1" lang="en-GB" sz="7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Identify required components and software platforms.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179999" marR="25005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Integration &amp; Compatibility:</a:t>
            </a:r>
            <a:r>
              <a:rPr b="1" lang="en-GB" sz="12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Assess compatibility and integration with existing systems.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179999" marR="25005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Scalability &amp; Performance:</a:t>
            </a: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 Analyze scalability and conduct performance testing.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179999" marR="25005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Economic Feasibility:</a:t>
            </a:r>
            <a:r>
              <a:rPr b="1" lang="en-GB" sz="12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Evaluate costs, savings, and ROI.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179999" marR="25005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Operational Feasibility:</a:t>
            </a: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 Gauge user acceptance and provide support.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179999" marR="25005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400">
                <a:latin typeface="Georgia"/>
                <a:ea typeface="Georgia"/>
                <a:cs typeface="Georgia"/>
                <a:sym typeface="Georgia"/>
              </a:rPr>
              <a:t>Legal &amp; Regulatory:</a:t>
            </a:r>
            <a:r>
              <a:rPr lang="en-GB" sz="1200">
                <a:latin typeface="Georgia"/>
                <a:ea typeface="Georgia"/>
                <a:cs typeface="Georgia"/>
                <a:sym typeface="Georgia"/>
              </a:rPr>
              <a:t> Ensure compliance and implement security measures.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25005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60" name="Google Shape;2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50" y="0"/>
            <a:ext cx="4071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/>
        </p:nvSpPr>
        <p:spPr>
          <a:xfrm>
            <a:off x="1718950" y="2418900"/>
            <a:ext cx="64461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Solution Proposal</a:t>
            </a:r>
            <a:endParaRPr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23"/>
          <p:cNvPicPr preferRelativeResize="0"/>
          <p:nvPr/>
        </p:nvPicPr>
        <p:blipFill rotWithShape="1">
          <a:blip r:embed="rId3">
            <a:alphaModFix/>
          </a:blip>
          <a:srcRect b="0" l="5669" r="0" t="0"/>
          <a:stretch/>
        </p:blipFill>
        <p:spPr>
          <a:xfrm>
            <a:off x="7179200" y="3488375"/>
            <a:ext cx="1473050" cy="16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idx="2" type="title"/>
          </p:nvPr>
        </p:nvSpPr>
        <p:spPr>
          <a:xfrm>
            <a:off x="334475" y="1556025"/>
            <a:ext cx="41535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Georgia"/>
                <a:ea typeface="Georgia"/>
                <a:cs typeface="Georgia"/>
                <a:sym typeface="Georgia"/>
              </a:rPr>
              <a:t>Energy Monitoring &amp; Analysis: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ML for load forecasting and anomaly detection.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Real-time processing for insights.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Georgia"/>
                <a:ea typeface="Georgia"/>
                <a:cs typeface="Georgia"/>
                <a:sym typeface="Georgia"/>
              </a:rPr>
              <a:t>Intelligent Energy Optimization: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Adaptive scheduling for load shifting.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Personalized strategies.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Georgia"/>
                <a:ea typeface="Georgia"/>
                <a:cs typeface="Georgia"/>
                <a:sym typeface="Georgia"/>
              </a:rPr>
              <a:t>Predictive Maintenance: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ML-based fault detection.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Root cause analysis.</a:t>
            </a:r>
            <a:endParaRPr sz="1100"/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3200" y="99675"/>
            <a:ext cx="1676850" cy="17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575" y="1799313"/>
            <a:ext cx="2317301" cy="15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200" y="3452250"/>
            <a:ext cx="2500005" cy="15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6644125" y="735425"/>
            <a:ext cx="2499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Energy Monitoring &amp; Analysis</a:t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7483225" y="3854300"/>
            <a:ext cx="1556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Predictive Maintenance</a:t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4634125" y="2294850"/>
            <a:ext cx="2499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Intelligent Energy Optimization</a:t>
            </a:r>
            <a:endParaRPr b="1"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idx="2" type="title"/>
          </p:nvPr>
        </p:nvSpPr>
        <p:spPr>
          <a:xfrm>
            <a:off x="345550" y="1478500"/>
            <a:ext cx="41535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Georgia"/>
                <a:ea typeface="Georgia"/>
                <a:cs typeface="Georgia"/>
                <a:sym typeface="Georgia"/>
              </a:rPr>
              <a:t>Energy Trading &amp; Demand Response: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Blockchain for secure trading.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Real-time response to pricing signals.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Georgia"/>
                <a:ea typeface="Georgia"/>
                <a:cs typeface="Georgia"/>
                <a:sym typeface="Georgia"/>
              </a:rPr>
              <a:t>Enhanced User Interfaces: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Intuitive interfaces with dashboards.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Gamification for engagement.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Georgia"/>
                <a:ea typeface="Georgia"/>
                <a:cs typeface="Georgia"/>
                <a:sym typeface="Georgia"/>
              </a:rPr>
              <a:t>Continuous Improvement:</a:t>
            </a:r>
            <a:endParaRPr b="1"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Feedback for usability.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Analytics for security/performance.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7530200" y="591425"/>
            <a:ext cx="1556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Energy Trading &amp; Demand Response</a:t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7483225" y="3854300"/>
            <a:ext cx="15567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Continuous Improvement</a:t>
            </a:r>
            <a:endParaRPr b="1"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4634125" y="2294850"/>
            <a:ext cx="2499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Enhanced User Interfaces</a:t>
            </a:r>
            <a:endParaRPr b="1"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25" y="223775"/>
            <a:ext cx="2804555" cy="14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248" y="1799323"/>
            <a:ext cx="1929172" cy="15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450" y="3496598"/>
            <a:ext cx="2635277" cy="149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